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Fraunces Medium"/>
      <p:regular r:id="rId12"/>
    </p:embeddedFont>
    <p:embeddedFont>
      <p:font typeface="Fraunces Medium"/>
      <p:regular r:id="rId13"/>
    </p:embeddedFont>
    <p:embeddedFont>
      <p:font typeface="Fraunces Medium"/>
      <p:regular r:id="rId14"/>
    </p:embeddedFont>
    <p:embeddedFont>
      <p:font typeface="Fraunces Medium"/>
      <p:regular r:id="rId15"/>
    </p:embeddedFont>
    <p:embeddedFont>
      <p:font typeface="Epilogue"/>
      <p:regular r:id="rId16"/>
    </p:embeddedFont>
    <p:embeddedFont>
      <p:font typeface="Epilogue"/>
      <p:regular r:id="rId17"/>
    </p:embeddedFont>
    <p:embeddedFont>
      <p:font typeface="Epilogue"/>
      <p:regular r:id="rId18"/>
    </p:embeddedFont>
    <p:embeddedFont>
      <p:font typeface="Epilogue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slideLayout" Target="../slideLayouts/slideLayout4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623768"/>
            <a:ext cx="73257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         AGENTIC ARTIFICAL 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14232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         INTELLIGENCE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2222778"/>
            <a:ext cx="630483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                                                                             VS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93790" y="2738795"/>
            <a:ext cx="129790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                                             GENERATIVE  ARTIFICAL</a:t>
            </a:r>
            <a:endParaRPr lang="en-US" sz="4450" dirty="0"/>
          </a:p>
        </p:txBody>
      </p:sp>
      <p:sp>
        <p:nvSpPr>
          <p:cNvPr id="8" name="Text 5"/>
          <p:cNvSpPr/>
          <p:nvPr/>
        </p:nvSpPr>
        <p:spPr>
          <a:xfrm>
            <a:off x="793790" y="3538299"/>
            <a:ext cx="105007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                                                INTELLIGENCE</a:t>
            </a:r>
            <a:endParaRPr lang="en-US" sz="4450" dirty="0"/>
          </a:p>
        </p:txBody>
      </p:sp>
      <p:sp>
        <p:nvSpPr>
          <p:cNvPr id="9" name="Text 6"/>
          <p:cNvSpPr/>
          <p:nvPr/>
        </p:nvSpPr>
        <p:spPr>
          <a:xfrm>
            <a:off x="793790" y="458724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6964" y="550426"/>
            <a:ext cx="7742873" cy="12513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Generative AI: The Content Creator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186964" y="2402324"/>
            <a:ext cx="3771305" cy="2116693"/>
          </a:xfrm>
          <a:prstGeom prst="roundRect">
            <a:avLst>
              <a:gd name="adj" fmla="val 5184"/>
            </a:avLst>
          </a:prstGeom>
          <a:solidFill>
            <a:srgbClr val="080E26"/>
          </a:solidFill>
          <a:ln/>
        </p:spPr>
      </p:sp>
      <p:sp>
        <p:nvSpPr>
          <p:cNvPr id="5" name="Shape 2"/>
          <p:cNvSpPr/>
          <p:nvPr/>
        </p:nvSpPr>
        <p:spPr>
          <a:xfrm>
            <a:off x="6186964" y="2379464"/>
            <a:ext cx="3771305" cy="91440"/>
          </a:xfrm>
          <a:prstGeom prst="roundRect">
            <a:avLst>
              <a:gd name="adj" fmla="val 91953"/>
            </a:avLst>
          </a:prstGeom>
          <a:solidFill>
            <a:srgbClr val="8C98CA"/>
          </a:solidFill>
          <a:ln/>
        </p:spPr>
      </p:sp>
      <p:sp>
        <p:nvSpPr>
          <p:cNvPr id="6" name="Shape 3"/>
          <p:cNvSpPr/>
          <p:nvPr/>
        </p:nvSpPr>
        <p:spPr>
          <a:xfrm>
            <a:off x="7772281" y="2102048"/>
            <a:ext cx="600551" cy="600551"/>
          </a:xfrm>
          <a:prstGeom prst="roundRect">
            <a:avLst>
              <a:gd name="adj" fmla="val 152260"/>
            </a:avLst>
          </a:prstGeom>
          <a:solidFill>
            <a:srgbClr val="8C98CA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2423" y="2282190"/>
            <a:ext cx="240149" cy="24014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409968" y="2902744"/>
            <a:ext cx="2502337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What it does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6409968" y="3335536"/>
            <a:ext cx="3325297" cy="960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Generative AI creates content based on user input, such as text, images, or code.</a:t>
            </a:r>
            <a:endParaRPr lang="en-US" sz="1550" dirty="0"/>
          </a:p>
        </p:txBody>
      </p:sp>
      <p:sp>
        <p:nvSpPr>
          <p:cNvPr id="10" name="Shape 6"/>
          <p:cNvSpPr/>
          <p:nvPr/>
        </p:nvSpPr>
        <p:spPr>
          <a:xfrm>
            <a:off x="10158413" y="2402324"/>
            <a:ext cx="3771424" cy="2116693"/>
          </a:xfrm>
          <a:prstGeom prst="roundRect">
            <a:avLst>
              <a:gd name="adj" fmla="val 5184"/>
            </a:avLst>
          </a:prstGeom>
          <a:solidFill>
            <a:srgbClr val="080E26"/>
          </a:solidFill>
          <a:ln/>
        </p:spPr>
      </p:sp>
      <p:sp>
        <p:nvSpPr>
          <p:cNvPr id="11" name="Shape 7"/>
          <p:cNvSpPr/>
          <p:nvPr/>
        </p:nvSpPr>
        <p:spPr>
          <a:xfrm>
            <a:off x="10158413" y="2379464"/>
            <a:ext cx="3771424" cy="91440"/>
          </a:xfrm>
          <a:prstGeom prst="roundRect">
            <a:avLst>
              <a:gd name="adj" fmla="val 91953"/>
            </a:avLst>
          </a:prstGeom>
          <a:solidFill>
            <a:srgbClr val="8C98CA"/>
          </a:solidFill>
          <a:ln/>
        </p:spPr>
      </p:sp>
      <p:sp>
        <p:nvSpPr>
          <p:cNvPr id="12" name="Shape 8"/>
          <p:cNvSpPr/>
          <p:nvPr/>
        </p:nvSpPr>
        <p:spPr>
          <a:xfrm>
            <a:off x="11743849" y="2102048"/>
            <a:ext cx="600551" cy="600551"/>
          </a:xfrm>
          <a:prstGeom prst="roundRect">
            <a:avLst>
              <a:gd name="adj" fmla="val 152260"/>
            </a:avLst>
          </a:prstGeom>
          <a:solidFill>
            <a:srgbClr val="8C98CA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23990" y="2282190"/>
            <a:ext cx="240149" cy="2401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381417" y="2902744"/>
            <a:ext cx="2502337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Examples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10381417" y="3335536"/>
            <a:ext cx="3325416" cy="960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ChatGPT for text, DALL·E/Midjourney for images, and GitHub Copilot for code.</a:t>
            </a:r>
            <a:endParaRPr lang="en-US" sz="1550" dirty="0"/>
          </a:p>
        </p:txBody>
      </p:sp>
      <p:sp>
        <p:nvSpPr>
          <p:cNvPr id="16" name="Shape 11"/>
          <p:cNvSpPr/>
          <p:nvPr/>
        </p:nvSpPr>
        <p:spPr>
          <a:xfrm>
            <a:off x="6186964" y="5019437"/>
            <a:ext cx="7742873" cy="1796534"/>
          </a:xfrm>
          <a:prstGeom prst="roundRect">
            <a:avLst>
              <a:gd name="adj" fmla="val 6108"/>
            </a:avLst>
          </a:prstGeom>
          <a:solidFill>
            <a:srgbClr val="080E26"/>
          </a:solidFill>
          <a:ln/>
        </p:spPr>
      </p:sp>
      <p:sp>
        <p:nvSpPr>
          <p:cNvPr id="17" name="Shape 12"/>
          <p:cNvSpPr/>
          <p:nvPr/>
        </p:nvSpPr>
        <p:spPr>
          <a:xfrm>
            <a:off x="6186964" y="4996577"/>
            <a:ext cx="7742873" cy="91440"/>
          </a:xfrm>
          <a:prstGeom prst="roundRect">
            <a:avLst>
              <a:gd name="adj" fmla="val 91953"/>
            </a:avLst>
          </a:prstGeom>
          <a:solidFill>
            <a:srgbClr val="8C98CA"/>
          </a:solidFill>
          <a:ln/>
        </p:spPr>
      </p:sp>
      <p:sp>
        <p:nvSpPr>
          <p:cNvPr id="18" name="Shape 13"/>
          <p:cNvSpPr/>
          <p:nvPr/>
        </p:nvSpPr>
        <p:spPr>
          <a:xfrm>
            <a:off x="9758124" y="4719161"/>
            <a:ext cx="600551" cy="600551"/>
          </a:xfrm>
          <a:prstGeom prst="roundRect">
            <a:avLst>
              <a:gd name="adj" fmla="val 152260"/>
            </a:avLst>
          </a:prstGeom>
          <a:solidFill>
            <a:srgbClr val="8C98CA"/>
          </a:solidFill>
          <a:ln/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38266" y="4899303"/>
            <a:ext cx="240149" cy="240149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6409968" y="5519857"/>
            <a:ext cx="2502337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How it works</a:t>
            </a:r>
            <a:endParaRPr lang="en-US" sz="1950" dirty="0"/>
          </a:p>
        </p:txBody>
      </p:sp>
      <p:sp>
        <p:nvSpPr>
          <p:cNvPr id="21" name="Text 15"/>
          <p:cNvSpPr/>
          <p:nvPr/>
        </p:nvSpPr>
        <p:spPr>
          <a:xfrm>
            <a:off x="6409968" y="5952649"/>
            <a:ext cx="7296864" cy="6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Users provide a prompt, and the AI generates a response; it does not act autonomously.</a:t>
            </a:r>
            <a:endParaRPr lang="en-US" sz="1550" dirty="0"/>
          </a:p>
        </p:txBody>
      </p:sp>
      <p:sp>
        <p:nvSpPr>
          <p:cNvPr id="22" name="Text 16"/>
          <p:cNvSpPr/>
          <p:nvPr/>
        </p:nvSpPr>
        <p:spPr>
          <a:xfrm>
            <a:off x="6186964" y="7041118"/>
            <a:ext cx="7742873" cy="6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Common use cases include writing essays, creating images, coding assistance, and chatbots.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1130" y="698183"/>
            <a:ext cx="7420451" cy="620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Agentic AI: The Decision Maker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181130" y="1616154"/>
            <a:ext cx="3777972" cy="2587943"/>
          </a:xfrm>
          <a:prstGeom prst="roundRect">
            <a:avLst>
              <a:gd name="adj" fmla="val 322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87227" y="1822252"/>
            <a:ext cx="595432" cy="595432"/>
          </a:xfrm>
          <a:prstGeom prst="roundRect">
            <a:avLst>
              <a:gd name="adj" fmla="val 15355382"/>
            </a:avLst>
          </a:prstGeom>
          <a:solidFill>
            <a:srgbClr val="8C98CA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0938" y="1985962"/>
            <a:ext cx="267891" cy="2678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87227" y="2616160"/>
            <a:ext cx="248114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What it does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6387227" y="3045381"/>
            <a:ext cx="336577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Agentic AI makes decisions and performs actions to achieve a specific goal.</a:t>
            </a:r>
            <a:endParaRPr lang="en-US" sz="1550" dirty="0"/>
          </a:p>
        </p:txBody>
      </p:sp>
      <p:sp>
        <p:nvSpPr>
          <p:cNvPr id="9" name="Shape 5"/>
          <p:cNvSpPr/>
          <p:nvPr/>
        </p:nvSpPr>
        <p:spPr>
          <a:xfrm>
            <a:off x="10157579" y="1616154"/>
            <a:ext cx="3778091" cy="2587943"/>
          </a:xfrm>
          <a:prstGeom prst="roundRect">
            <a:avLst>
              <a:gd name="adj" fmla="val 322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10363676" y="1822252"/>
            <a:ext cx="595432" cy="595432"/>
          </a:xfrm>
          <a:prstGeom prst="roundRect">
            <a:avLst>
              <a:gd name="adj" fmla="val 15355382"/>
            </a:avLst>
          </a:prstGeom>
          <a:solidFill>
            <a:srgbClr val="8C98CA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27387" y="1985962"/>
            <a:ext cx="267891" cy="26789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63676" y="2616160"/>
            <a:ext cx="248114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Examples</a:t>
            </a:r>
            <a:endParaRPr lang="en-US" sz="1950" dirty="0"/>
          </a:p>
        </p:txBody>
      </p:sp>
      <p:sp>
        <p:nvSpPr>
          <p:cNvPr id="13" name="Text 8"/>
          <p:cNvSpPr/>
          <p:nvPr/>
        </p:nvSpPr>
        <p:spPr>
          <a:xfrm>
            <a:off x="10363676" y="3045381"/>
            <a:ext cx="3365897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 agents that plan tasks, utilise multiple tools, and execute steps automatically.</a:t>
            </a:r>
            <a:endParaRPr lang="en-US" sz="1550" dirty="0"/>
          </a:p>
        </p:txBody>
      </p:sp>
      <p:sp>
        <p:nvSpPr>
          <p:cNvPr id="14" name="Shape 9"/>
          <p:cNvSpPr/>
          <p:nvPr/>
        </p:nvSpPr>
        <p:spPr>
          <a:xfrm>
            <a:off x="6181130" y="4402574"/>
            <a:ext cx="7754541" cy="2270403"/>
          </a:xfrm>
          <a:prstGeom prst="roundRect">
            <a:avLst>
              <a:gd name="adj" fmla="val 367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387227" y="4608671"/>
            <a:ext cx="595432" cy="595432"/>
          </a:xfrm>
          <a:prstGeom prst="roundRect">
            <a:avLst>
              <a:gd name="adj" fmla="val 15355382"/>
            </a:avLst>
          </a:prstGeom>
          <a:solidFill>
            <a:srgbClr val="8C98CA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50938" y="4772382"/>
            <a:ext cx="267891" cy="26789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387227" y="5402580"/>
            <a:ext cx="248114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How it works</a:t>
            </a:r>
            <a:endParaRPr lang="en-US" sz="1950" dirty="0"/>
          </a:p>
        </p:txBody>
      </p:sp>
      <p:sp>
        <p:nvSpPr>
          <p:cNvPr id="18" name="Text 12"/>
          <p:cNvSpPr/>
          <p:nvPr/>
        </p:nvSpPr>
        <p:spPr>
          <a:xfrm>
            <a:off x="6387227" y="5831800"/>
            <a:ext cx="734234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Users provide a goal, and the AI plans the steps, uses tools, and completes the task.</a:t>
            </a:r>
            <a:endParaRPr lang="en-US" sz="1550" dirty="0"/>
          </a:p>
        </p:txBody>
      </p:sp>
      <p:sp>
        <p:nvSpPr>
          <p:cNvPr id="19" name="Text 13"/>
          <p:cNvSpPr/>
          <p:nvPr/>
        </p:nvSpPr>
        <p:spPr>
          <a:xfrm>
            <a:off x="6181130" y="6896219"/>
            <a:ext cx="775454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 cases include task automation, smart assistants, auto-deployment systems, and AI project management.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6016" y="397550"/>
            <a:ext cx="4309586" cy="451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Generative vs. Agentic AI</a:t>
            </a:r>
            <a:endParaRPr lang="en-US" sz="2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016" y="1228844"/>
            <a:ext cx="6632853" cy="66328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06016" y="8024336"/>
            <a:ext cx="1807250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Generative AI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506016" y="8394740"/>
            <a:ext cx="6632853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Focuses on 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8C98CA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creating content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like text, images, or code based on user prompts. It does not initiate actions independently.</a:t>
            </a:r>
            <a:endParaRPr lang="en-US" sz="11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9152" y="1228844"/>
            <a:ext cx="6632853" cy="663285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99152" y="8024336"/>
            <a:ext cx="1807250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Agentic AI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7499152" y="8394740"/>
            <a:ext cx="6632853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Designed to 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8C98CA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make decisions, plan steps, and take actions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to achieve a given goal autonomously.</a:t>
            </a:r>
            <a:endParaRPr lang="en-US" sz="1100" dirty="0"/>
          </a:p>
        </p:txBody>
      </p:sp>
      <p:sp>
        <p:nvSpPr>
          <p:cNvPr id="9" name="Text 5"/>
          <p:cNvSpPr/>
          <p:nvPr/>
        </p:nvSpPr>
        <p:spPr>
          <a:xfrm>
            <a:off x="506016" y="9149834"/>
            <a:ext cx="13618369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Understanding the distinction is crucial for leveraging AI effectively in various applications.</a:t>
            </a:r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0095" y="792599"/>
            <a:ext cx="131102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3" name="Text 1"/>
          <p:cNvSpPr/>
          <p:nvPr/>
        </p:nvSpPr>
        <p:spPr>
          <a:xfrm>
            <a:off x="760095" y="1384340"/>
            <a:ext cx="131102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60095" y="2057519"/>
            <a:ext cx="10858738" cy="13573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650"/>
              </a:lnSpc>
              <a:buNone/>
            </a:pPr>
            <a:r>
              <a:rPr lang="en-US" sz="8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         THANK YOU</a:t>
            </a:r>
            <a:endParaRPr lang="en-US" sz="8550" dirty="0"/>
          </a:p>
        </p:txBody>
      </p:sp>
      <p:sp>
        <p:nvSpPr>
          <p:cNvPr id="5" name="Text 3"/>
          <p:cNvSpPr/>
          <p:nvPr/>
        </p:nvSpPr>
        <p:spPr>
          <a:xfrm>
            <a:off x="760095" y="3740587"/>
            <a:ext cx="131102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60095" y="4332327"/>
            <a:ext cx="131102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60095" y="4924068"/>
            <a:ext cx="131102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60095" y="5515808"/>
            <a:ext cx="131102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60095" y="6188988"/>
            <a:ext cx="12298918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                                                                   SAAD BIN RIAZ</a:t>
            </a:r>
            <a:endParaRPr lang="en-US" sz="4250" dirty="0"/>
          </a:p>
        </p:txBody>
      </p:sp>
      <p:sp>
        <p:nvSpPr>
          <p:cNvPr id="10" name="Text 8"/>
          <p:cNvSpPr/>
          <p:nvPr/>
        </p:nvSpPr>
        <p:spPr>
          <a:xfrm>
            <a:off x="760095" y="6954441"/>
            <a:ext cx="12372737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                                                                          BAI-25F-035</a:t>
            </a:r>
            <a:endParaRPr lang="en-US" sz="4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2025-12-17T09:45:32Z</dcterms:created>
  <dcterms:modified xsi:type="dcterms:W3CDTF">2025-12-17T09:45:32Z</dcterms:modified>
</cp:coreProperties>
</file>